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F8F8F8"/>
    <a:srgbClr val="E2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/>
    <p:restoredTop sz="94651"/>
  </p:normalViewPr>
  <p:slideViewPr>
    <p:cSldViewPr snapToGrid="0">
      <p:cViewPr varScale="1">
        <p:scale>
          <a:sx n="54" d="100"/>
          <a:sy n="54" d="100"/>
        </p:scale>
        <p:origin x="241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17D52-F760-FC4F-B103-406170FEE160}" type="datetimeFigureOut">
              <a:rPr lang="es-ES" smtClean="0"/>
              <a:t>25/04/2024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E95979-003E-9841-9977-FD598098AB3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2202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95979-003E-9841-9977-FD598098AB3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8184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95979-003E-9841-9977-FD598098AB33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7949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95979-003E-9841-9977-FD598098AB33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62074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D4BBB-C2C6-D14D-85AA-E7ACC5236F14}" type="datetimeFigureOut">
              <a:rPr lang="es-ES" smtClean="0"/>
              <a:t>25/04/2024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0A86-B49B-4042-BB2A-EF9C78C8DF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1970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D4BBB-C2C6-D14D-85AA-E7ACC5236F14}" type="datetimeFigureOut">
              <a:rPr lang="es-ES" smtClean="0"/>
              <a:t>25/04/2024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0A86-B49B-4042-BB2A-EF9C78C8DF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6619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D4BBB-C2C6-D14D-85AA-E7ACC5236F14}" type="datetimeFigureOut">
              <a:rPr lang="es-ES" smtClean="0"/>
              <a:t>25/04/2024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0A86-B49B-4042-BB2A-EF9C78C8DF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2196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D4BBB-C2C6-D14D-85AA-E7ACC5236F14}" type="datetimeFigureOut">
              <a:rPr lang="es-ES" smtClean="0"/>
              <a:t>25/04/2024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0A86-B49B-4042-BB2A-EF9C78C8DF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15741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D4BBB-C2C6-D14D-85AA-E7ACC5236F14}" type="datetimeFigureOut">
              <a:rPr lang="es-ES" smtClean="0"/>
              <a:t>25/04/2024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0A86-B49B-4042-BB2A-EF9C78C8DF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7588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D4BBB-C2C6-D14D-85AA-E7ACC5236F14}" type="datetimeFigureOut">
              <a:rPr lang="es-ES" smtClean="0"/>
              <a:t>25/04/2024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0A86-B49B-4042-BB2A-EF9C78C8DF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9096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D4BBB-C2C6-D14D-85AA-E7ACC5236F14}" type="datetimeFigureOut">
              <a:rPr lang="es-ES" smtClean="0"/>
              <a:t>25/04/2024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0A86-B49B-4042-BB2A-EF9C78C8DF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35260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D4BBB-C2C6-D14D-85AA-E7ACC5236F14}" type="datetimeFigureOut">
              <a:rPr lang="es-ES" smtClean="0"/>
              <a:t>25/04/2024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0A86-B49B-4042-BB2A-EF9C78C8DF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5626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D4BBB-C2C6-D14D-85AA-E7ACC5236F14}" type="datetimeFigureOut">
              <a:rPr lang="es-ES" smtClean="0"/>
              <a:t>25/04/2024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0A86-B49B-4042-BB2A-EF9C78C8DF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2520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2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D4BBB-C2C6-D14D-85AA-E7ACC5236F14}" type="datetimeFigureOut">
              <a:rPr lang="es-ES" smtClean="0"/>
              <a:t>25/04/2024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0A86-B49B-4042-BB2A-EF9C78C8DF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7178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2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D4BBB-C2C6-D14D-85AA-E7ACC5236F14}" type="datetimeFigureOut">
              <a:rPr lang="es-ES" smtClean="0"/>
              <a:t>25/04/2024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30A86-B49B-4042-BB2A-EF9C78C8DF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56924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AD4BBB-C2C6-D14D-85AA-E7ACC5236F14}" type="datetimeFigureOut">
              <a:rPr lang="es-ES" smtClean="0"/>
              <a:t>25/04/2024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E30A86-B49B-4042-BB2A-EF9C78C8DF06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11BAE19-DD26-3603-8E05-3F329CAF15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91244"/>
            <a:ext cx="6858000" cy="62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34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9F6ED075-6919-1068-B9BF-9619220C8B5F}"/>
              </a:ext>
            </a:extLst>
          </p:cNvPr>
          <p:cNvSpPr txBox="1"/>
          <p:nvPr/>
        </p:nvSpPr>
        <p:spPr>
          <a:xfrm>
            <a:off x="164592" y="8741664"/>
            <a:ext cx="6492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800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Este programa se desarrolla dentro de las actividades del proyecto "Donostia / San Sebastián. </a:t>
            </a:r>
            <a:r>
              <a:rPr lang="es-ES" sz="800" i="1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OpenDendak</a:t>
            </a:r>
            <a:r>
              <a:rPr lang="es-ES" sz="800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". Ciudad comercial abierta, atractiva y sostenible (ACT 010000-2022-48), ejecutado en el </a:t>
            </a:r>
            <a:r>
              <a:rPr lang="es-ES" sz="800" i="1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marcodel</a:t>
            </a:r>
            <a:r>
              <a:rPr lang="es-ES" sz="800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Plan de Recuperación, Transformación y Resiliencia, y financiado por la Unión Europea-</a:t>
            </a:r>
            <a:r>
              <a:rPr lang="es-ES" sz="800" i="1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NextGeneration</a:t>
            </a:r>
            <a:r>
              <a:rPr lang="es-ES" sz="800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EU y por el Ministerio de Industria, Comercio y Turismo"</a:t>
            </a:r>
            <a:endParaRPr lang="es-ES" sz="8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8C11D37-8A6F-4B67-AD00-14999C907ACB}"/>
              </a:ext>
            </a:extLst>
          </p:cNvPr>
          <p:cNvSpPr txBox="1"/>
          <p:nvPr/>
        </p:nvSpPr>
        <p:spPr>
          <a:xfrm>
            <a:off x="880872" y="731520"/>
            <a:ext cx="4937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MANUAL DE USO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13EB01F-7A64-AAAD-46BF-99509C97D4D3}"/>
              </a:ext>
            </a:extLst>
          </p:cNvPr>
          <p:cNvSpPr txBox="1"/>
          <p:nvPr/>
        </p:nvSpPr>
        <p:spPr>
          <a:xfrm>
            <a:off x="880872" y="1743456"/>
            <a:ext cx="49377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Cómo interpretar las estadísticas proporcionadas por DSS </a:t>
            </a:r>
            <a:r>
              <a:rPr lang="es-E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Market</a:t>
            </a:r>
            <a:r>
              <a:rPr lang="es-E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Plaza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6626E9F-CA4A-0A7B-1865-1FC53B7B4A3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106" y="3675529"/>
            <a:ext cx="5280212" cy="528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114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53F5E642-1FE7-AA53-D0BC-734FE89A0ABF}"/>
              </a:ext>
            </a:extLst>
          </p:cNvPr>
          <p:cNvSpPr txBox="1"/>
          <p:nvPr/>
        </p:nvSpPr>
        <p:spPr>
          <a:xfrm>
            <a:off x="237744" y="420624"/>
            <a:ext cx="6163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¿Dónde puedes consultar las estadísticas?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08D53C9-FF82-038D-B96D-623D73E4B2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" y="1009732"/>
            <a:ext cx="6400800" cy="407366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41D0232-9355-BB7E-F378-4410784BD591}"/>
              </a:ext>
            </a:extLst>
          </p:cNvPr>
          <p:cNvSpPr txBox="1"/>
          <p:nvPr/>
        </p:nvSpPr>
        <p:spPr>
          <a:xfrm>
            <a:off x="237744" y="1770222"/>
            <a:ext cx="6163056" cy="740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60"/>
              </a:lnSpc>
              <a:spcBef>
                <a:spcPts val="200"/>
              </a:spcBef>
              <a:spcAft>
                <a:spcPts val="200"/>
              </a:spcAft>
            </a:pPr>
            <a:r>
              <a:rPr lang="es-ES" sz="11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Tienes que acceder al apartado </a:t>
            </a:r>
            <a:r>
              <a:rPr lang="es-ES" sz="11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“Estadísticas” </a:t>
            </a:r>
            <a:r>
              <a:rPr lang="es-ES" sz="11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que encontrarás en el menú superior de tu gestor de comercio.</a:t>
            </a:r>
          </a:p>
          <a:p>
            <a:pPr>
              <a:lnSpc>
                <a:spcPts val="1560"/>
              </a:lnSpc>
              <a:spcBef>
                <a:spcPts val="200"/>
              </a:spcBef>
              <a:spcAft>
                <a:spcPts val="200"/>
              </a:spcAft>
            </a:pPr>
            <a:r>
              <a:rPr lang="es-ES" sz="11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Al entrar verás un mensaje importante: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049DE925-EB78-043D-CCED-7BE47DE1785B}"/>
              </a:ext>
            </a:extLst>
          </p:cNvPr>
          <p:cNvSpPr/>
          <p:nvPr/>
        </p:nvSpPr>
        <p:spPr>
          <a:xfrm>
            <a:off x="5378973" y="988115"/>
            <a:ext cx="750374" cy="383485"/>
          </a:xfrm>
          <a:prstGeom prst="rect">
            <a:avLst/>
          </a:prstGeom>
          <a:noFill/>
          <a:ln w="60325">
            <a:solidFill>
              <a:srgbClr val="0432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lecha derecha 7">
            <a:extLst>
              <a:ext uri="{FF2B5EF4-FFF2-40B4-BE49-F238E27FC236}">
                <a16:creationId xmlns:a16="http://schemas.microsoft.com/office/drawing/2014/main" id="{9817FEFD-6FE4-D6D0-89C9-5202D3B8FA2B}"/>
              </a:ext>
            </a:extLst>
          </p:cNvPr>
          <p:cNvSpPr/>
          <p:nvPr/>
        </p:nvSpPr>
        <p:spPr>
          <a:xfrm rot="18432184">
            <a:off x="5435534" y="1404590"/>
            <a:ext cx="320512" cy="377072"/>
          </a:xfrm>
          <a:prstGeom prst="rightArrow">
            <a:avLst/>
          </a:prstGeom>
          <a:solidFill>
            <a:srgbClr val="043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8997A64-B712-8CB2-967A-CF7D8ED5D2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588" y="2605329"/>
            <a:ext cx="5916706" cy="802496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90A52D7E-83A5-4DB7-1297-9028BB115559}"/>
              </a:ext>
            </a:extLst>
          </p:cNvPr>
          <p:cNvSpPr txBox="1"/>
          <p:nvPr/>
        </p:nvSpPr>
        <p:spPr>
          <a:xfrm>
            <a:off x="237744" y="3554199"/>
            <a:ext cx="6163056" cy="18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60"/>
              </a:lnSpc>
              <a:spcBef>
                <a:spcPts val="200"/>
              </a:spcBef>
              <a:spcAft>
                <a:spcPts val="200"/>
              </a:spcAft>
            </a:pPr>
            <a:r>
              <a:rPr lang="es-ES" sz="11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Tienes que tener este mensaje en cuenta y considerar que, aunque los datos proporcionados son fiables, pueden no corresponder al 100% al no incluir en los mismos a las personas que no aceptan la política de cookies de la plataforma.</a:t>
            </a:r>
          </a:p>
          <a:p>
            <a:pPr>
              <a:lnSpc>
                <a:spcPts val="1560"/>
              </a:lnSpc>
              <a:spcBef>
                <a:spcPts val="200"/>
              </a:spcBef>
              <a:spcAft>
                <a:spcPts val="200"/>
              </a:spcAft>
            </a:pPr>
            <a:r>
              <a:rPr lang="es-ES" sz="11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Tras el mensaje, verás que se muestran las estadísticas mensuales del comercio, ordenadas según la fecha (aparecen primero las más actuales).</a:t>
            </a:r>
          </a:p>
          <a:p>
            <a:pPr>
              <a:lnSpc>
                <a:spcPts val="1560"/>
              </a:lnSpc>
              <a:spcBef>
                <a:spcPts val="200"/>
              </a:spcBef>
              <a:spcAft>
                <a:spcPts val="200"/>
              </a:spcAft>
            </a:pPr>
            <a:r>
              <a:rPr lang="es-ES" sz="11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Si deseas consultar las estadísticas de un mes concreto puedes utilizar el buscador situado a la izquierda</a:t>
            </a:r>
          </a:p>
          <a:p>
            <a:pPr>
              <a:lnSpc>
                <a:spcPts val="1560"/>
              </a:lnSpc>
              <a:spcBef>
                <a:spcPts val="200"/>
              </a:spcBef>
              <a:spcAft>
                <a:spcPts val="200"/>
              </a:spcAft>
            </a:pPr>
            <a:endParaRPr lang="es-ES" sz="11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6CD25617-AF15-4E3D-3039-F03A1E768066}"/>
              </a:ext>
            </a:extLst>
          </p:cNvPr>
          <p:cNvGrpSpPr/>
          <p:nvPr/>
        </p:nvGrpSpPr>
        <p:grpSpPr>
          <a:xfrm>
            <a:off x="430305" y="5403503"/>
            <a:ext cx="5871882" cy="1948253"/>
            <a:chOff x="430305" y="4895503"/>
            <a:chExt cx="5871882" cy="1948253"/>
          </a:xfrm>
        </p:grpSpPr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23C90676-2445-80EE-279C-C4042DA8C6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0305" y="4895503"/>
              <a:ext cx="5871882" cy="1948253"/>
            </a:xfrm>
            <a:prstGeom prst="rect">
              <a:avLst/>
            </a:prstGeom>
          </p:spPr>
        </p:pic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BF870D31-980E-F03D-E748-DEF8D9A90C1C}"/>
                </a:ext>
              </a:extLst>
            </p:cNvPr>
            <p:cNvSpPr/>
            <p:nvPr/>
          </p:nvSpPr>
          <p:spPr>
            <a:xfrm>
              <a:off x="4527428" y="5463396"/>
              <a:ext cx="454325" cy="69012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" sz="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TIENDA</a:t>
              </a:r>
            </a:p>
          </p:txBody>
        </p:sp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DE0FB9BE-25D2-32DA-3F7E-C6C4715B5722}"/>
                </a:ext>
              </a:extLst>
            </p:cNvPr>
            <p:cNvSpPr/>
            <p:nvPr/>
          </p:nvSpPr>
          <p:spPr>
            <a:xfrm>
              <a:off x="4527428" y="5868837"/>
              <a:ext cx="454325" cy="69012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" sz="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TIENDA</a:t>
              </a:r>
            </a:p>
          </p:txBody>
        </p:sp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94C2C625-AE9E-3DA2-472F-00E92BCD2CE1}"/>
                </a:ext>
              </a:extLst>
            </p:cNvPr>
            <p:cNvSpPr/>
            <p:nvPr/>
          </p:nvSpPr>
          <p:spPr>
            <a:xfrm>
              <a:off x="4527428" y="6285780"/>
              <a:ext cx="454325" cy="69012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" sz="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TIENDA</a:t>
              </a:r>
            </a:p>
          </p:txBody>
        </p:sp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E5666087-47C7-1830-3813-3E6BD9FAA148}"/>
                </a:ext>
              </a:extLst>
            </p:cNvPr>
            <p:cNvSpPr/>
            <p:nvPr/>
          </p:nvSpPr>
          <p:spPr>
            <a:xfrm>
              <a:off x="4527428" y="6679720"/>
              <a:ext cx="454325" cy="69012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" sz="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TIENDA</a:t>
              </a:r>
            </a:p>
          </p:txBody>
        </p: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9457438A-46E6-7CFB-3176-BBB3A4B324F9}"/>
                </a:ext>
              </a:extLst>
            </p:cNvPr>
            <p:cNvSpPr/>
            <p:nvPr/>
          </p:nvSpPr>
          <p:spPr>
            <a:xfrm>
              <a:off x="4527428" y="5667555"/>
              <a:ext cx="454325" cy="690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" sz="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TIENDA</a:t>
              </a:r>
            </a:p>
          </p:txBody>
        </p:sp>
        <p:sp>
          <p:nvSpPr>
            <p:cNvPr id="20" name="Rectángulo 19">
              <a:extLst>
                <a:ext uri="{FF2B5EF4-FFF2-40B4-BE49-F238E27FC236}">
                  <a16:creationId xmlns:a16="http://schemas.microsoft.com/office/drawing/2014/main" id="{63617479-8162-AAE5-894D-492AB2B2261D}"/>
                </a:ext>
              </a:extLst>
            </p:cNvPr>
            <p:cNvSpPr/>
            <p:nvPr/>
          </p:nvSpPr>
          <p:spPr>
            <a:xfrm>
              <a:off x="4527428" y="6072996"/>
              <a:ext cx="454325" cy="690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" sz="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TIENDA</a:t>
              </a:r>
            </a:p>
          </p:txBody>
        </p:sp>
        <p:sp>
          <p:nvSpPr>
            <p:cNvPr id="21" name="Rectángulo 20">
              <a:extLst>
                <a:ext uri="{FF2B5EF4-FFF2-40B4-BE49-F238E27FC236}">
                  <a16:creationId xmlns:a16="http://schemas.microsoft.com/office/drawing/2014/main" id="{31EE4AE6-216B-94F9-0807-7685AF67A02E}"/>
                </a:ext>
              </a:extLst>
            </p:cNvPr>
            <p:cNvSpPr/>
            <p:nvPr/>
          </p:nvSpPr>
          <p:spPr>
            <a:xfrm>
              <a:off x="4527428" y="6472687"/>
              <a:ext cx="454325" cy="690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" sz="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TIENDA</a:t>
              </a:r>
            </a:p>
          </p:txBody>
        </p:sp>
      </p:grp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8A71FFA-AEC5-1F10-9E96-16D29A07D4D2}"/>
              </a:ext>
            </a:extLst>
          </p:cNvPr>
          <p:cNvSpPr txBox="1"/>
          <p:nvPr/>
        </p:nvSpPr>
        <p:spPr>
          <a:xfrm>
            <a:off x="237744" y="7757899"/>
            <a:ext cx="3089656" cy="893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60"/>
              </a:lnSpc>
              <a:spcBef>
                <a:spcPts val="200"/>
              </a:spcBef>
              <a:spcAft>
                <a:spcPts val="200"/>
              </a:spcAft>
            </a:pPr>
            <a:r>
              <a:rPr lang="es-ES" sz="11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Haz </a:t>
            </a:r>
            <a:r>
              <a:rPr lang="es-ES" sz="1100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click</a:t>
            </a:r>
            <a:r>
              <a:rPr lang="es-ES" sz="11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en el buscador y solamente tendrás que introducir los criterios de búsqueda para encontrar las estadísticas correspondientes al periodo deseado.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59A5C944-961C-C4E1-E869-9868DD6E0E94}"/>
              </a:ext>
            </a:extLst>
          </p:cNvPr>
          <p:cNvSpPr/>
          <p:nvPr/>
        </p:nvSpPr>
        <p:spPr>
          <a:xfrm>
            <a:off x="375173" y="5420415"/>
            <a:ext cx="750374" cy="332686"/>
          </a:xfrm>
          <a:prstGeom prst="rect">
            <a:avLst/>
          </a:prstGeom>
          <a:noFill/>
          <a:ln w="60325">
            <a:solidFill>
              <a:srgbClr val="0432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lecha derecha 24">
            <a:extLst>
              <a:ext uri="{FF2B5EF4-FFF2-40B4-BE49-F238E27FC236}">
                <a16:creationId xmlns:a16="http://schemas.microsoft.com/office/drawing/2014/main" id="{13E63B35-25D8-373D-FD47-BF1E8825473B}"/>
              </a:ext>
            </a:extLst>
          </p:cNvPr>
          <p:cNvSpPr/>
          <p:nvPr/>
        </p:nvSpPr>
        <p:spPr>
          <a:xfrm rot="8103496">
            <a:off x="1092134" y="5087589"/>
            <a:ext cx="320512" cy="377072"/>
          </a:xfrm>
          <a:prstGeom prst="rightArrow">
            <a:avLst/>
          </a:prstGeom>
          <a:solidFill>
            <a:srgbClr val="0432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40829B9B-80A4-8A25-C71C-4CBAEBFF11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5200" y="7739175"/>
            <a:ext cx="3060700" cy="99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858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uadroTexto 26">
            <a:extLst>
              <a:ext uri="{FF2B5EF4-FFF2-40B4-BE49-F238E27FC236}">
                <a16:creationId xmlns:a16="http://schemas.microsoft.com/office/drawing/2014/main" id="{F4E36D3C-21AE-1D82-487E-0EFF7AEB85EE}"/>
              </a:ext>
            </a:extLst>
          </p:cNvPr>
          <p:cNvSpPr txBox="1"/>
          <p:nvPr/>
        </p:nvSpPr>
        <p:spPr>
          <a:xfrm>
            <a:off x="408233" y="4212502"/>
            <a:ext cx="585286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000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Visitas a tu comercio: indica el número de visitas el perfil de tu comercio en DSS </a:t>
            </a:r>
            <a:r>
              <a:rPr lang="es-ES" sz="1000" i="1" dirty="0" err="1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</a:t>
            </a:r>
            <a:r>
              <a:rPr lang="es-ES" sz="1000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Plaza ese mes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000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Visitas a tus productos: indica el número total de visitas que han recibido las fichas de producto de tu tienda en DSS </a:t>
            </a:r>
            <a:r>
              <a:rPr lang="es-ES" sz="1000" i="1" dirty="0" err="1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</a:t>
            </a:r>
            <a:r>
              <a:rPr lang="es-ES" sz="1000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Plaza ese mes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000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Número total de productos vendidos: recoge el número de productos vendidos ese mes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000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€ vendidos: recoge el sumatorio del importe de todos los pedidos recibidos ese mes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000" i="1" dirty="0" err="1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Clicks</a:t>
            </a:r>
            <a:r>
              <a:rPr lang="es-ES" sz="1000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tu web: indica el número de veces que los usuarios han hecho </a:t>
            </a:r>
            <a:r>
              <a:rPr lang="es-ES" sz="1000" i="1" dirty="0" err="1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lang="es-ES" sz="1000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el enlace que se muestra en tu perfil de comercio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000" i="1" dirty="0" err="1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Clicks</a:t>
            </a:r>
            <a:r>
              <a:rPr lang="es-ES" sz="1000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tus redes: indica el número de veces que los usuarios han hecho </a:t>
            </a:r>
            <a:r>
              <a:rPr lang="es-ES" sz="1000" i="1" dirty="0" err="1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lang="es-ES" sz="1000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los enlaces a tus redes sociales que se muestran en el perfil de tu comercio.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0016ECC-CE00-A268-30C4-640FBFC122FC}"/>
              </a:ext>
            </a:extLst>
          </p:cNvPr>
          <p:cNvSpPr txBox="1"/>
          <p:nvPr/>
        </p:nvSpPr>
        <p:spPr>
          <a:xfrm>
            <a:off x="237744" y="487522"/>
            <a:ext cx="6163056" cy="740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60"/>
              </a:lnSpc>
              <a:spcBef>
                <a:spcPts val="200"/>
              </a:spcBef>
              <a:spcAft>
                <a:spcPts val="200"/>
              </a:spcAft>
            </a:pPr>
            <a:r>
              <a:rPr lang="es-ES" sz="11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Para poder consultar las estadísticas del mes deseado solamente tienes que pinchar en la fecha.</a:t>
            </a:r>
          </a:p>
          <a:p>
            <a:pPr>
              <a:lnSpc>
                <a:spcPts val="1560"/>
              </a:lnSpc>
              <a:spcBef>
                <a:spcPts val="200"/>
              </a:spcBef>
              <a:spcAft>
                <a:spcPts val="200"/>
              </a:spcAft>
            </a:pPr>
            <a:r>
              <a:rPr lang="es-ES" sz="11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Allí, lo primero que encontrarás es un apartado con datos generales de tu tienda: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42A2600-0EE1-73E6-D37F-1938FABED6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00" y="1339908"/>
            <a:ext cx="5956300" cy="264877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D49E1007-090D-A2F3-5D18-2D247035A567}"/>
              </a:ext>
            </a:extLst>
          </p:cNvPr>
          <p:cNvSpPr txBox="1"/>
          <p:nvPr/>
        </p:nvSpPr>
        <p:spPr>
          <a:xfrm>
            <a:off x="237744" y="5935822"/>
            <a:ext cx="6163056" cy="68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60"/>
              </a:lnSpc>
              <a:spcBef>
                <a:spcPts val="200"/>
              </a:spcBef>
              <a:spcAft>
                <a:spcPts val="200"/>
              </a:spcAft>
            </a:pPr>
            <a:r>
              <a:rPr lang="es-ES" sz="11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 continuación encontrarás el detalle de los productos con más visitas y ventas. En la columna de visitas se recoge el número de usuarios que han visitado esa ficha de producto ese mes y en la columna de ventas el número de ventas que ha tenido ese producto.</a:t>
            </a: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5450401C-99BD-CFA8-84FC-2A2BF6913660}"/>
              </a:ext>
            </a:extLst>
          </p:cNvPr>
          <p:cNvGrpSpPr/>
          <p:nvPr/>
        </p:nvGrpSpPr>
        <p:grpSpPr>
          <a:xfrm>
            <a:off x="342900" y="6921500"/>
            <a:ext cx="5945719" cy="1950232"/>
            <a:chOff x="342900" y="6362700"/>
            <a:chExt cx="5945719" cy="1950232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70C9A622-C100-1B98-CA29-A9311F5D1A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2900" y="6362700"/>
              <a:ext cx="5945719" cy="1950232"/>
            </a:xfrm>
            <a:prstGeom prst="rect">
              <a:avLst/>
            </a:prstGeom>
          </p:spPr>
        </p:pic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D9F4AEA3-AEB6-1733-3162-11516C28963A}"/>
                </a:ext>
              </a:extLst>
            </p:cNvPr>
            <p:cNvSpPr/>
            <p:nvPr/>
          </p:nvSpPr>
          <p:spPr>
            <a:xfrm>
              <a:off x="863600" y="6883400"/>
              <a:ext cx="2197100" cy="266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" sz="9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Nombre de producto 1</a:t>
              </a:r>
            </a:p>
          </p:txBody>
        </p: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90764692-6B30-BAEB-7A2C-BF925E143C2C}"/>
                </a:ext>
              </a:extLst>
            </p:cNvPr>
            <p:cNvSpPr/>
            <p:nvPr/>
          </p:nvSpPr>
          <p:spPr>
            <a:xfrm>
              <a:off x="863600" y="7226300"/>
              <a:ext cx="2197100" cy="266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" sz="9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Nombre de producto 2</a:t>
              </a:r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A8FDA31E-EB5A-43FA-C4B9-CE76D6DF43B2}"/>
                </a:ext>
              </a:extLst>
            </p:cNvPr>
            <p:cNvSpPr/>
            <p:nvPr/>
          </p:nvSpPr>
          <p:spPr>
            <a:xfrm>
              <a:off x="863600" y="7569200"/>
              <a:ext cx="2197100" cy="266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" sz="9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Nombre de producto 3</a:t>
              </a:r>
            </a:p>
          </p:txBody>
        </p:sp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80260B7B-F6F8-C72A-FAA2-3C3F8FCCE059}"/>
                </a:ext>
              </a:extLst>
            </p:cNvPr>
            <p:cNvSpPr/>
            <p:nvPr/>
          </p:nvSpPr>
          <p:spPr>
            <a:xfrm>
              <a:off x="863600" y="7937500"/>
              <a:ext cx="2197100" cy="266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" sz="9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Nombre de producto 4</a:t>
              </a:r>
            </a:p>
          </p:txBody>
        </p: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DC72CDF8-A586-E391-C282-20F4AE4554E3}"/>
                </a:ext>
              </a:extLst>
            </p:cNvPr>
            <p:cNvSpPr/>
            <p:nvPr/>
          </p:nvSpPr>
          <p:spPr>
            <a:xfrm>
              <a:off x="3733800" y="6832600"/>
              <a:ext cx="2197100" cy="266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ES" sz="9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Nombre de producto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8627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uadroTexto 26">
            <a:extLst>
              <a:ext uri="{FF2B5EF4-FFF2-40B4-BE49-F238E27FC236}">
                <a16:creationId xmlns:a16="http://schemas.microsoft.com/office/drawing/2014/main" id="{F4E36D3C-21AE-1D82-487E-0EFF7AEB85EE}"/>
              </a:ext>
            </a:extLst>
          </p:cNvPr>
          <p:cNvSpPr txBox="1"/>
          <p:nvPr/>
        </p:nvSpPr>
        <p:spPr>
          <a:xfrm>
            <a:off x="560633" y="2891702"/>
            <a:ext cx="14586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número de visitas totales que ha recibido la web de DSS </a:t>
            </a:r>
            <a:r>
              <a:rPr lang="es-ES" sz="1000" i="1" dirty="0" err="1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</a:t>
            </a:r>
            <a:r>
              <a:rPr lang="es-ES" sz="1000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Plaza ese mes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0016ECC-CE00-A268-30C4-640FBFC122FC}"/>
              </a:ext>
            </a:extLst>
          </p:cNvPr>
          <p:cNvSpPr txBox="1"/>
          <p:nvPr/>
        </p:nvSpPr>
        <p:spPr>
          <a:xfrm>
            <a:off x="237744" y="487522"/>
            <a:ext cx="6163056" cy="483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60"/>
              </a:lnSpc>
              <a:spcBef>
                <a:spcPts val="200"/>
              </a:spcBef>
              <a:spcAft>
                <a:spcPts val="200"/>
              </a:spcAft>
            </a:pPr>
            <a:r>
              <a:rPr lang="es-ES" sz="11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Por último, encontrarás datos generales de la plataforma para que puedas conocer el volumen y actividad global del mes correspondiente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E9AC06EE-DFC0-C010-376F-2CF7ACEAD2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00" y="1196661"/>
            <a:ext cx="6235700" cy="137622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1E900586-A037-3AA5-630E-3ABDFA788250}"/>
              </a:ext>
            </a:extLst>
          </p:cNvPr>
          <p:cNvSpPr txBox="1"/>
          <p:nvPr/>
        </p:nvSpPr>
        <p:spPr>
          <a:xfrm>
            <a:off x="2630733" y="2891702"/>
            <a:ext cx="14586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número total de visitas a fichas de producto que ha habido en DSS </a:t>
            </a:r>
            <a:r>
              <a:rPr lang="es-ES" sz="1000" i="1" dirty="0" err="1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</a:t>
            </a:r>
            <a:r>
              <a:rPr lang="es-ES" sz="1000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Plaza a lo largo de ese mes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373C2DF-8ED7-3E3E-5865-C96E2FA5BFF6}"/>
              </a:ext>
            </a:extLst>
          </p:cNvPr>
          <p:cNvSpPr txBox="1"/>
          <p:nvPr/>
        </p:nvSpPr>
        <p:spPr>
          <a:xfrm>
            <a:off x="4764333" y="2891702"/>
            <a:ext cx="14586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número total de productos vendidos ese mes en DSS </a:t>
            </a:r>
            <a:r>
              <a:rPr lang="es-ES" sz="1000" i="1" dirty="0" err="1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</a:t>
            </a:r>
            <a:r>
              <a:rPr lang="es-ES" sz="1000" i="1" dirty="0">
                <a:solidFill>
                  <a:srgbClr val="0432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Plaza</a:t>
            </a:r>
          </a:p>
        </p:txBody>
      </p: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317E56AC-3D39-AA1C-A9F2-250145902DCF}"/>
              </a:ext>
            </a:extLst>
          </p:cNvPr>
          <p:cNvCxnSpPr>
            <a:cxnSpLocks/>
            <a:endCxn id="27" idx="0"/>
          </p:cNvCxnSpPr>
          <p:nvPr/>
        </p:nvCxnSpPr>
        <p:spPr>
          <a:xfrm>
            <a:off x="1289967" y="2476500"/>
            <a:ext cx="0" cy="415202"/>
          </a:xfrm>
          <a:prstGeom prst="straightConnector1">
            <a:avLst/>
          </a:prstGeom>
          <a:ln w="25400">
            <a:solidFill>
              <a:srgbClr val="0432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19EAFEF2-0724-F0E1-BC45-862E2EAA8879}"/>
              </a:ext>
            </a:extLst>
          </p:cNvPr>
          <p:cNvCxnSpPr>
            <a:cxnSpLocks/>
          </p:cNvCxnSpPr>
          <p:nvPr/>
        </p:nvCxnSpPr>
        <p:spPr>
          <a:xfrm>
            <a:off x="3385467" y="2476500"/>
            <a:ext cx="0" cy="415202"/>
          </a:xfrm>
          <a:prstGeom prst="straightConnector1">
            <a:avLst/>
          </a:prstGeom>
          <a:ln w="25400">
            <a:solidFill>
              <a:srgbClr val="0432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37D24A6E-AA17-ABB7-6583-B6A908C709B0}"/>
              </a:ext>
            </a:extLst>
          </p:cNvPr>
          <p:cNvCxnSpPr>
            <a:cxnSpLocks/>
          </p:cNvCxnSpPr>
          <p:nvPr/>
        </p:nvCxnSpPr>
        <p:spPr>
          <a:xfrm>
            <a:off x="5366667" y="2489200"/>
            <a:ext cx="0" cy="415202"/>
          </a:xfrm>
          <a:prstGeom prst="straightConnector1">
            <a:avLst/>
          </a:prstGeom>
          <a:ln w="25400">
            <a:solidFill>
              <a:srgbClr val="0432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89103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649</TotalTime>
  <Words>535</Words>
  <Application>Microsoft Office PowerPoint</Application>
  <PresentationFormat>A4 (210 x 297 mm)</PresentationFormat>
  <Paragraphs>38</Paragraphs>
  <Slides>4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Tahoma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Ione Pizarro</dc:creator>
  <cp:lastModifiedBy>Sara Yeregui</cp:lastModifiedBy>
  <cp:revision>18</cp:revision>
  <dcterms:created xsi:type="dcterms:W3CDTF">2024-04-08T11:30:41Z</dcterms:created>
  <dcterms:modified xsi:type="dcterms:W3CDTF">2024-04-25T16:57:28Z</dcterms:modified>
</cp:coreProperties>
</file>